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6" r:id="rId8"/>
    <p:sldId id="262" r:id="rId9"/>
    <p:sldId id="263" r:id="rId10"/>
    <p:sldId id="264" r:id="rId11"/>
    <p:sldId id="265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Process of Negotiation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1"/>
            <a:ext cx="7772400" cy="1142999"/>
          </a:xfrm>
        </p:spPr>
        <p:txBody>
          <a:bodyPr/>
          <a:lstStyle/>
          <a:p>
            <a:r>
              <a:rPr lang="en-US" dirty="0" smtClean="0"/>
              <a:t>Negotiation is not a transaction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2590800"/>
            <a:ext cx="6400800" cy="3048000"/>
          </a:xfrm>
        </p:spPr>
        <p:txBody>
          <a:bodyPr>
            <a:normAutofit/>
          </a:bodyPr>
          <a:lstStyle/>
          <a:p>
            <a:r>
              <a:rPr lang="en-US" dirty="0" smtClean="0"/>
              <a:t>If you want to negotiate, you must necessarily go through a process to follow. There cannot be a time limit nor can there be a procedure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Negotiating Phrases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“I know that you are busy, but the boss would like it if…….”</a:t>
            </a:r>
          </a:p>
          <a:p>
            <a:r>
              <a:rPr lang="en-US" dirty="0" smtClean="0"/>
              <a:t>“There were a few problems last time, so I thought we could do this……”</a:t>
            </a:r>
          </a:p>
          <a:p>
            <a:r>
              <a:rPr lang="en-US" dirty="0" smtClean="0"/>
              <a:t>“This worked well the last time we tried it and the situation was very similar…”</a:t>
            </a:r>
          </a:p>
          <a:p>
            <a:r>
              <a:rPr lang="en-US" dirty="0" smtClean="0"/>
              <a:t>Think about what to do, but I will need to know about it by the end of the day”</a:t>
            </a:r>
          </a:p>
          <a:p>
            <a:r>
              <a:rPr lang="en-US" dirty="0" smtClean="0"/>
              <a:t>“I would only ask a friend…..”</a:t>
            </a:r>
          </a:p>
          <a:p>
            <a:r>
              <a:rPr lang="en-US" dirty="0" smtClean="0"/>
              <a:t>“If we authorize it now, we get a good discount”</a:t>
            </a:r>
          </a:p>
          <a:p>
            <a:r>
              <a:rPr lang="en-US" dirty="0" smtClean="0"/>
              <a:t>“ I know that you are pretty strong on this subject…..”</a:t>
            </a:r>
          </a:p>
          <a:p>
            <a:r>
              <a:rPr lang="en-US" dirty="0" smtClean="0"/>
              <a:t>“As long as its on time, you do it whichever way you prefer”</a:t>
            </a:r>
          </a:p>
          <a:p>
            <a:r>
              <a:rPr lang="en-US" dirty="0" smtClean="0"/>
              <a:t>“If you did this part, I could get it finished </a:t>
            </a:r>
            <a:r>
              <a:rPr lang="en-US" smtClean="0"/>
              <a:t>fairly quickly”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838201"/>
            <a:ext cx="7772400" cy="1447799"/>
          </a:xfrm>
        </p:spPr>
        <p:txBody>
          <a:bodyPr/>
          <a:lstStyle/>
          <a:p>
            <a:r>
              <a:rPr lang="en-US" dirty="0" smtClean="0"/>
              <a:t>Every negotiation is different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2895600"/>
            <a:ext cx="6400800" cy="2743200"/>
          </a:xfrm>
        </p:spPr>
        <p:txBody>
          <a:bodyPr/>
          <a:lstStyle/>
          <a:p>
            <a:r>
              <a:rPr lang="en-US" dirty="0" smtClean="0"/>
              <a:t>The past has no future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the things to look for in the process?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Where is the location?</a:t>
            </a:r>
          </a:p>
          <a:p>
            <a:r>
              <a:rPr lang="en-US" dirty="0" smtClean="0"/>
              <a:t>Where is the venue?</a:t>
            </a:r>
          </a:p>
          <a:p>
            <a:r>
              <a:rPr lang="en-US" dirty="0" smtClean="0"/>
              <a:t>What time of day or night?</a:t>
            </a:r>
          </a:p>
          <a:p>
            <a:r>
              <a:rPr lang="en-US" dirty="0" smtClean="0"/>
              <a:t>What information is available?</a:t>
            </a:r>
          </a:p>
          <a:p>
            <a:r>
              <a:rPr lang="en-US" dirty="0" smtClean="0"/>
              <a:t>What is the seating arrangement?</a:t>
            </a:r>
          </a:p>
          <a:p>
            <a:r>
              <a:rPr lang="en-US" dirty="0" smtClean="0"/>
              <a:t>How  much expertise is available with the negotiator?</a:t>
            </a:r>
          </a:p>
          <a:p>
            <a:r>
              <a:rPr lang="en-US" dirty="0" smtClean="0"/>
              <a:t>What is the admin support you have?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Stages of Negotiating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Preparation</a:t>
            </a:r>
          </a:p>
          <a:p>
            <a:r>
              <a:rPr lang="en-US" dirty="0" smtClean="0"/>
              <a:t>Scene setting</a:t>
            </a:r>
          </a:p>
          <a:p>
            <a:r>
              <a:rPr lang="en-US" dirty="0" smtClean="0"/>
              <a:t>Stating goals</a:t>
            </a:r>
          </a:p>
          <a:p>
            <a:r>
              <a:rPr lang="en-US" dirty="0" smtClean="0"/>
              <a:t>Exchanging information – facts, responses, feelings to ascertain needs and desires</a:t>
            </a:r>
          </a:p>
          <a:p>
            <a:r>
              <a:rPr lang="en-US" dirty="0" smtClean="0"/>
              <a:t>Exploring conflict and compromises</a:t>
            </a:r>
          </a:p>
          <a:p>
            <a:r>
              <a:rPr lang="en-US" dirty="0" smtClean="0"/>
              <a:t>Offers and compromises</a:t>
            </a:r>
          </a:p>
          <a:p>
            <a:r>
              <a:rPr lang="en-US" dirty="0" smtClean="0"/>
              <a:t>Agreements</a:t>
            </a:r>
          </a:p>
          <a:p>
            <a:r>
              <a:rPr lang="en-US" dirty="0" smtClean="0"/>
              <a:t>Administration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838201"/>
            <a:ext cx="7772400" cy="1066799"/>
          </a:xfrm>
        </p:spPr>
        <p:txBody>
          <a:bodyPr/>
          <a:lstStyle/>
          <a:p>
            <a:r>
              <a:rPr lang="en-US" dirty="0" smtClean="0"/>
              <a:t>ZOPA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2590800"/>
            <a:ext cx="6400800" cy="3048000"/>
          </a:xfrm>
        </p:spPr>
        <p:txBody>
          <a:bodyPr/>
          <a:lstStyle/>
          <a:p>
            <a:r>
              <a:rPr lang="en-US" dirty="0" smtClean="0"/>
              <a:t>This is the zone of possible agreement. It would fall somewhere between the respective BATANAs of </a:t>
            </a:r>
            <a:r>
              <a:rPr lang="en-US" smtClean="0"/>
              <a:t>the negotiators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Focus of Negotiators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2590800" y="4038600"/>
            <a:ext cx="3962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81400" y="1600200"/>
            <a:ext cx="2503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Structure/facts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505200" y="6172200"/>
            <a:ext cx="2879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Variety/emotions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09600" y="3581400"/>
            <a:ext cx="1286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Unassertive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391400" y="3505200"/>
            <a:ext cx="1421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Assertive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590800" y="2590800"/>
            <a:ext cx="2133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Analysis Focus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638800" y="2590800"/>
            <a:ext cx="1630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Results focus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590800" y="4724400"/>
            <a:ext cx="2172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Stability focus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638800" y="4648200"/>
            <a:ext cx="2281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Involvement focus</a:t>
            </a:r>
            <a:endParaRPr lang="en-US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2286000" y="3733800"/>
            <a:ext cx="4800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Characteristics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2286000" y="3962400"/>
            <a:ext cx="457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1524000" y="3810000"/>
            <a:ext cx="63246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733800" y="1295400"/>
            <a:ext cx="2480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Structure/ facts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810000" y="6400800"/>
            <a:ext cx="2627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Variety /emotions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001000" y="3657600"/>
            <a:ext cx="1497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Assertive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3657600"/>
            <a:ext cx="1972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Unassertive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981200" y="1524000"/>
            <a:ext cx="26670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Analysis Focus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Slow decisions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Remuneration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Gadgets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Detail, information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Principles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Likes calm atmosphere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Dislikes ‘give and take’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Rigid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5791200" y="1447800"/>
            <a:ext cx="22098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Results/focus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Quick decisions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Active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Hardheaded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Structured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Dislikes wasting time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In control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Little small talk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2057400" y="3962400"/>
            <a:ext cx="209622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Stability focus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Relaxed atmosphere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Dislikes pressure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Relationships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Barriers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Slow to trust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Habits and routine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Not keen to change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5638800" y="3886200"/>
            <a:ext cx="2662713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Involvement focus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Quick decisions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Experiments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Enjoys influencing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Shared enthusiasm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Friendly informal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Gut feel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Dislikes detail</a:t>
            </a:r>
          </a:p>
          <a:p>
            <a:pPr>
              <a:buFont typeface="Arial" pitchFamily="34" charset="0"/>
              <a:buChar char="•"/>
            </a:pP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Vary the style with the person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rot="5400000">
            <a:off x="2476500" y="4076700"/>
            <a:ext cx="403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1371600" y="3886200"/>
            <a:ext cx="64008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733800" y="1524000"/>
            <a:ext cx="2351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Structure/facts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810000" y="6248400"/>
            <a:ext cx="2555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Variety/ emotions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848600" y="3733800"/>
            <a:ext cx="1344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Assertive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3733800"/>
            <a:ext cx="1820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Unassertive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133600" y="1981200"/>
            <a:ext cx="17529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Analysis Focus</a:t>
            </a:r>
          </a:p>
          <a:p>
            <a:endParaRPr lang="en-US" b="1" dirty="0" smtClean="0"/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Be detailed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Give reasons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Allow time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5867400" y="1981200"/>
            <a:ext cx="26670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Results Focus</a:t>
            </a:r>
          </a:p>
          <a:p>
            <a:endParaRPr lang="en-US" sz="1600" dirty="0" smtClean="0"/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Be concise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Use key points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Be positive, not aggressive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Be businesslike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2133600" y="4114800"/>
            <a:ext cx="20137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Stability Focus</a:t>
            </a:r>
          </a:p>
          <a:p>
            <a:endParaRPr lang="en-US" b="1" dirty="0" smtClean="0"/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Develop trust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Present a clear case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Go slowly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5638800" y="4038600"/>
            <a:ext cx="247111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Involvement Focus</a:t>
            </a:r>
          </a:p>
          <a:p>
            <a:endParaRPr lang="en-US" b="1" dirty="0" smtClean="0"/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Be enthusiastic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Be informal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Present the facts clearly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Be interesting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Appeal to imagination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Negotiating Weaknesses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752600" y="3810000"/>
            <a:ext cx="5791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2476500" y="3771900"/>
            <a:ext cx="419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657600" y="1295400"/>
            <a:ext cx="2503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Structure/facts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810000" y="6019800"/>
            <a:ext cx="2574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Variety/emotions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696200" y="3581400"/>
            <a:ext cx="1344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Assertive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81000" y="3581400"/>
            <a:ext cx="1515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Unassertive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209800" y="1981200"/>
            <a:ext cx="233922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Analysis Focus</a:t>
            </a:r>
          </a:p>
          <a:p>
            <a:endParaRPr lang="en-US" b="1" dirty="0" smtClean="0"/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Can be inflexible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Dislikes give and take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Detached</a:t>
            </a:r>
          </a:p>
          <a:p>
            <a:pPr>
              <a:buFont typeface="Arial" pitchFamily="34" charset="0"/>
              <a:buChar char="•"/>
            </a:pP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5334000" y="1981200"/>
            <a:ext cx="237364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Results Focus</a:t>
            </a:r>
          </a:p>
          <a:p>
            <a:endParaRPr lang="en-US" b="1" dirty="0" smtClean="0"/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Impatient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Domineering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Introduces threats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Rigid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Win-lose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2057400" y="4038600"/>
            <a:ext cx="21661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Stability Focus</a:t>
            </a:r>
          </a:p>
          <a:p>
            <a:endParaRPr lang="en-US" b="1" dirty="0" smtClean="0"/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Gives in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Too easily influenced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Slow to accept change</a:t>
            </a:r>
          </a:p>
          <a:p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5181600" y="3962400"/>
            <a:ext cx="437611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Involvement Focus</a:t>
            </a:r>
          </a:p>
          <a:p>
            <a:endParaRPr lang="en-US" b="1" dirty="0" smtClean="0"/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Convictions override facts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Can be insensitive; ignores other’s views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Can be stubborn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</a:t>
            </a:r>
            <a:r>
              <a:rPr lang="en-US" dirty="0" smtClean="0"/>
              <a:t>N</a:t>
            </a:r>
            <a:r>
              <a:rPr lang="en-US" dirty="0" smtClean="0"/>
              <a:t>egotiating </a:t>
            </a:r>
            <a:r>
              <a:rPr lang="en-US" dirty="0" smtClean="0"/>
              <a:t>M</a:t>
            </a:r>
            <a:r>
              <a:rPr lang="en-US" dirty="0" smtClean="0"/>
              <a:t>istakes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Inadequate preparation</a:t>
            </a:r>
          </a:p>
          <a:p>
            <a:r>
              <a:rPr lang="en-US" dirty="0" smtClean="0"/>
              <a:t>Not looking for a win-win result</a:t>
            </a:r>
          </a:p>
          <a:p>
            <a:r>
              <a:rPr lang="en-US" dirty="0" smtClean="0"/>
              <a:t>Not listening</a:t>
            </a:r>
          </a:p>
          <a:p>
            <a:r>
              <a:rPr lang="en-US" dirty="0" smtClean="0"/>
              <a:t>Pulling rank or browbeating</a:t>
            </a:r>
          </a:p>
          <a:p>
            <a:r>
              <a:rPr lang="en-US" dirty="0" smtClean="0"/>
              <a:t>Scoring points for personal satisfaction</a:t>
            </a:r>
          </a:p>
          <a:p>
            <a:r>
              <a:rPr lang="en-US" dirty="0" smtClean="0"/>
              <a:t>Being aggressive</a:t>
            </a:r>
          </a:p>
          <a:p>
            <a:r>
              <a:rPr lang="en-US" dirty="0" smtClean="0"/>
              <a:t>Arguing</a:t>
            </a:r>
          </a:p>
          <a:p>
            <a:r>
              <a:rPr lang="en-US" dirty="0" smtClean="0"/>
              <a:t>Ignoring conflict</a:t>
            </a:r>
          </a:p>
          <a:p>
            <a:r>
              <a:rPr lang="en-US" dirty="0" smtClean="0"/>
              <a:t>Impatience</a:t>
            </a:r>
          </a:p>
          <a:p>
            <a:r>
              <a:rPr lang="en-US" dirty="0" smtClean="0"/>
              <a:t>Failing to end </a:t>
            </a:r>
            <a:r>
              <a:rPr lang="en-US" smtClean="0"/>
              <a:t>on a personal </a:t>
            </a:r>
            <a:r>
              <a:rPr lang="en-US" dirty="0" smtClean="0"/>
              <a:t>note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524</Words>
  <Application>Microsoft Office PowerPoint</Application>
  <PresentationFormat>On-screen Show (4:3)</PresentationFormat>
  <Paragraphs>147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The Process of Negotiation</vt:lpstr>
      <vt:lpstr>Negotiation is not a transaction</vt:lpstr>
      <vt:lpstr>Negotiating Phrases</vt:lpstr>
      <vt:lpstr>Every negotiation is different</vt:lpstr>
      <vt:lpstr>What are the things to look for in the process?</vt:lpstr>
      <vt:lpstr>Stages of Negotiating</vt:lpstr>
      <vt:lpstr>ZOPA</vt:lpstr>
      <vt:lpstr>Focus of Negotiators</vt:lpstr>
      <vt:lpstr>Characteristics</vt:lpstr>
      <vt:lpstr>Vary the style with the person</vt:lpstr>
      <vt:lpstr>Negotiating Weaknesses</vt:lpstr>
      <vt:lpstr>Common Negotiating Mistakes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Process of Negotiation</dc:title>
  <dc:creator/>
  <cp:lastModifiedBy>mnt</cp:lastModifiedBy>
  <cp:revision>12</cp:revision>
  <dcterms:created xsi:type="dcterms:W3CDTF">2006-08-16T00:00:00Z</dcterms:created>
  <dcterms:modified xsi:type="dcterms:W3CDTF">2008-12-13T13:45:03Z</dcterms:modified>
</cp:coreProperties>
</file>